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70" r:id="rId9"/>
    <p:sldId id="266" r:id="rId10"/>
    <p:sldId id="267" r:id="rId11"/>
    <p:sldId id="263" r:id="rId12"/>
    <p:sldId id="269" r:id="rId13"/>
    <p:sldId id="264" r:id="rId14"/>
    <p:sldId id="268" r:id="rId15"/>
    <p:sldId id="265" r:id="rId16"/>
    <p:sldId id="271" r:id="rId1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/>
              <a:t>В</a:t>
            </a:r>
            <a:r>
              <a:rPr lang="ru-RU" sz="3200" b="1" baseline="0" dirty="0" smtClean="0"/>
              <a:t> 2014 году</a:t>
            </a:r>
            <a:endParaRPr lang="ru-RU" sz="3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Доля контрактов на строительство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1"/>
                      <c:pt idx="0">
                        <c:v>Строительство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/>
              <a:t>В</a:t>
            </a:r>
            <a:r>
              <a:rPr lang="ru-RU" sz="3200" b="1" baseline="0" dirty="0" smtClean="0"/>
              <a:t> 2015 году</a:t>
            </a:r>
            <a:endParaRPr lang="ru-RU" sz="3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Доля контрактов на строительство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1"/>
                      <c:pt idx="0">
                        <c:v>Строительство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0.61663</cdr:x>
      <cdr:y>0.31842</cdr:y>
    </cdr:from>
    <cdr:to>
      <cdr:x>0.87876</cdr:x>
      <cdr:y>0.47918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018923" y="1158280"/>
          <a:ext cx="1283369" cy="584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40 %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168A6-5079-4965-B902-8A516DF3DCC1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6DD9A-E60D-46F5-9F01-915D58251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15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6DD9A-E60D-46F5-9F01-915D58251E9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0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6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72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25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331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91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745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496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941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954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07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52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2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82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0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18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44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3D02F5-3ACE-4CC9-9CA1-743DC54A46F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5447F5-C874-4A8A-ABF5-45F34031E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26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62989" y="641684"/>
            <a:ext cx="8840034" cy="3354583"/>
          </a:xfrm>
        </p:spPr>
        <p:txBody>
          <a:bodyPr>
            <a:normAutofit fontScale="90000"/>
          </a:bodyPr>
          <a:lstStyle/>
          <a:p>
            <a:r>
              <a:rPr lang="ru-RU" dirty="0"/>
              <a:t>Анализ заключенных государственных и муниципальных контрактов в сфере строительства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7179" y="3996266"/>
            <a:ext cx="8005844" cy="234036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Забелин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А. В.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главный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специалист отдела по ценообразованию и контрактной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системе Ассоциации «Национальное объединение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строителей»</a:t>
            </a:r>
          </a:p>
        </p:txBody>
      </p:sp>
    </p:spTree>
    <p:extLst>
      <p:ext uri="{BB962C8B-B14F-4D97-AF65-F5344CB8AC3E}">
        <p14:creationId xmlns:p14="http://schemas.microsoft.com/office/powerpoint/2010/main" val="207548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16505"/>
          </a:xfrm>
        </p:spPr>
        <p:txBody>
          <a:bodyPr/>
          <a:lstStyle/>
          <a:p>
            <a:r>
              <a:rPr lang="ru-RU" b="1" dirty="0"/>
              <a:t>Проблемы мониторинга заключенных контрактов в сфере строительства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1484311" y="1860885"/>
            <a:ext cx="10434974" cy="413886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/>
              <a:t>Доля </a:t>
            </a:r>
            <a:r>
              <a:rPr lang="ru-RU" sz="3200" dirty="0"/>
              <a:t>расторгнутых </a:t>
            </a:r>
            <a:r>
              <a:rPr lang="ru-RU" sz="3200" dirty="0" smtClean="0"/>
              <a:t>контрактов </a:t>
            </a:r>
            <a:r>
              <a:rPr lang="ru-RU" sz="3200" dirty="0"/>
              <a:t>по </a:t>
            </a:r>
            <a:r>
              <a:rPr lang="ru-RU" sz="3200" dirty="0" smtClean="0"/>
              <a:t>результатам: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/>
              <a:t>Электронных </a:t>
            </a:r>
            <a:r>
              <a:rPr lang="ru-RU" sz="3200" b="1" dirty="0"/>
              <a:t>аукционов </a:t>
            </a:r>
            <a:r>
              <a:rPr lang="ru-RU" sz="3200" dirty="0">
                <a:solidFill>
                  <a:schemeClr val="accent1"/>
                </a:solidFill>
              </a:rPr>
              <a:t>с использованием квалификационного отбора</a:t>
            </a:r>
            <a:r>
              <a:rPr lang="ru-RU" sz="3200" dirty="0"/>
              <a:t> – </a:t>
            </a:r>
            <a:r>
              <a:rPr lang="ru-RU" sz="3200" dirty="0" smtClean="0"/>
              <a:t> </a:t>
            </a:r>
            <a:r>
              <a:rPr lang="ru-RU" sz="3200" b="1" dirty="0" smtClean="0"/>
              <a:t>4,71 </a:t>
            </a:r>
            <a:r>
              <a:rPr lang="ru-RU" sz="3200" b="1" dirty="0"/>
              <a:t>процентов</a:t>
            </a:r>
            <a:r>
              <a:rPr lang="ru-RU" sz="3200" dirty="0"/>
              <a:t>;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/>
              <a:t>Конкурсов с </a:t>
            </a:r>
            <a:r>
              <a:rPr lang="ru-RU" sz="3200" b="1" dirty="0"/>
              <a:t>ограниченным участием </a:t>
            </a:r>
            <a:r>
              <a:rPr lang="ru-RU" sz="3200" dirty="0" smtClean="0">
                <a:solidFill>
                  <a:schemeClr val="accent1"/>
                </a:solidFill>
              </a:rPr>
              <a:t>с </a:t>
            </a:r>
            <a:r>
              <a:rPr lang="ru-RU" sz="3200" dirty="0">
                <a:solidFill>
                  <a:schemeClr val="accent1"/>
                </a:solidFill>
              </a:rPr>
              <a:t>использованием квалификационного </a:t>
            </a:r>
            <a:r>
              <a:rPr lang="ru-RU" sz="3200" dirty="0" smtClean="0">
                <a:solidFill>
                  <a:schemeClr val="accent1"/>
                </a:solidFill>
              </a:rPr>
              <a:t>отбора</a:t>
            </a:r>
            <a:r>
              <a:rPr lang="ru-RU" sz="3200" dirty="0" smtClean="0"/>
              <a:t> </a:t>
            </a:r>
            <a:r>
              <a:rPr lang="ru-RU" sz="3200" dirty="0"/>
              <a:t>– </a:t>
            </a:r>
            <a:r>
              <a:rPr lang="ru-RU" sz="3200" b="1" dirty="0"/>
              <a:t>4,80 процентов</a:t>
            </a:r>
            <a:r>
              <a:rPr lang="ru-RU" sz="3200" dirty="0"/>
              <a:t>;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/>
              <a:t>Открытых </a:t>
            </a:r>
            <a:r>
              <a:rPr lang="ru-RU" sz="3200" b="1" dirty="0"/>
              <a:t>конкурсов </a:t>
            </a:r>
            <a:r>
              <a:rPr lang="ru-RU" sz="3200" dirty="0" smtClean="0"/>
              <a:t>(</a:t>
            </a:r>
            <a:r>
              <a:rPr lang="ru-RU" sz="3200" dirty="0" smtClean="0">
                <a:solidFill>
                  <a:schemeClr val="accent1"/>
                </a:solidFill>
              </a:rPr>
              <a:t>без </a:t>
            </a:r>
            <a:r>
              <a:rPr lang="ru-RU" sz="3200" dirty="0">
                <a:solidFill>
                  <a:schemeClr val="accent1"/>
                </a:solidFill>
              </a:rPr>
              <a:t>квалификационного отбора</a:t>
            </a:r>
            <a:r>
              <a:rPr lang="ru-RU" sz="3200" dirty="0"/>
              <a:t>) – </a:t>
            </a:r>
            <a:r>
              <a:rPr lang="ru-RU" sz="3200" b="1" dirty="0"/>
              <a:t>11,97 </a:t>
            </a:r>
            <a:r>
              <a:rPr lang="ru-RU" sz="3200" b="1" dirty="0" smtClean="0"/>
              <a:t>процентов!</a:t>
            </a:r>
            <a:endParaRPr lang="ru-RU" sz="3200" dirty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2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8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746" y="0"/>
            <a:ext cx="10018713" cy="1475874"/>
          </a:xfrm>
        </p:spPr>
        <p:txBody>
          <a:bodyPr/>
          <a:lstStyle/>
          <a:p>
            <a:r>
              <a:rPr lang="ru-RU" b="1" dirty="0" smtClean="0"/>
              <a:t>Неучтенные факторы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203158"/>
            <a:ext cx="10018713" cy="5133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Согласно данным мониторинга по дорожному строительству (пункт 1.3. дорожной карты):</a:t>
            </a:r>
          </a:p>
          <a:p>
            <a:r>
              <a:rPr lang="ru-RU" sz="3600" dirty="0" smtClean="0"/>
              <a:t>Предоставлена информация </a:t>
            </a:r>
            <a:r>
              <a:rPr lang="ru-RU" sz="3600" dirty="0"/>
              <a:t>о контрактах, расторгнутых </a:t>
            </a:r>
            <a:r>
              <a:rPr lang="ru-RU" sz="3600" b="1" dirty="0"/>
              <a:t>как сторонами в одностороннем порядке</a:t>
            </a:r>
            <a:r>
              <a:rPr lang="ru-RU" sz="3600" dirty="0"/>
              <a:t>, так и </a:t>
            </a:r>
            <a:r>
              <a:rPr lang="ru-RU" sz="3600" b="1" dirty="0"/>
              <a:t>по соглашению сторон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Количество </a:t>
            </a:r>
            <a:r>
              <a:rPr lang="ru-RU" sz="3600" dirty="0"/>
              <a:t>проведенных электронных аукционов превышает </a:t>
            </a:r>
            <a:r>
              <a:rPr lang="ru-RU" sz="3600" dirty="0" smtClean="0"/>
              <a:t>количество</a:t>
            </a:r>
            <a:br>
              <a:rPr lang="ru-RU" sz="3600" dirty="0" smtClean="0"/>
            </a:br>
            <a:r>
              <a:rPr lang="ru-RU" sz="3600" dirty="0" smtClean="0"/>
              <a:t>конкурсов </a:t>
            </a:r>
            <a:r>
              <a:rPr lang="ru-RU" sz="3600" dirty="0"/>
              <a:t>в </a:t>
            </a:r>
            <a:r>
              <a:rPr lang="ru-RU" sz="3600" b="1" dirty="0"/>
              <a:t>18</a:t>
            </a:r>
            <a:r>
              <a:rPr lang="ru-RU" sz="3600" dirty="0"/>
              <a:t> </a:t>
            </a:r>
            <a:r>
              <a:rPr lang="ru-RU" sz="3600" b="1" dirty="0" smtClean="0"/>
              <a:t>раз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78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746" y="0"/>
            <a:ext cx="10018713" cy="1475874"/>
          </a:xfrm>
        </p:spPr>
        <p:txBody>
          <a:bodyPr/>
          <a:lstStyle/>
          <a:p>
            <a:r>
              <a:rPr lang="ru-RU" b="1" dirty="0" smtClean="0"/>
              <a:t>Вывод Минэкономразвития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52338"/>
            <a:ext cx="10226427" cy="4684293"/>
          </a:xfrm>
        </p:spPr>
        <p:txBody>
          <a:bodyPr>
            <a:normAutofit lnSpcReduction="10000"/>
          </a:bodyPr>
          <a:lstStyle/>
          <a:p>
            <a:r>
              <a:rPr lang="ru-RU" sz="3600" dirty="0" smtClean="0"/>
              <a:t>Контракты </a:t>
            </a:r>
            <a:r>
              <a:rPr lang="ru-RU" sz="3600" dirty="0"/>
              <a:t>на строительные работы, заключенные </a:t>
            </a:r>
            <a:r>
              <a:rPr lang="ru-RU" sz="3600" dirty="0">
                <a:solidFill>
                  <a:schemeClr val="accent1"/>
                </a:solidFill>
              </a:rPr>
              <a:t>без проведения квалификационного отбора</a:t>
            </a:r>
            <a:r>
              <a:rPr lang="ru-RU" sz="3600" dirty="0"/>
              <a:t>, расторгаются </a:t>
            </a:r>
            <a:r>
              <a:rPr lang="ru-RU" sz="3600" b="1" dirty="0"/>
              <a:t>более чем в 2 раза </a:t>
            </a:r>
            <a:r>
              <a:rPr lang="ru-RU" sz="3600" b="1" dirty="0" smtClean="0"/>
              <a:t>чаще</a:t>
            </a:r>
            <a:endParaRPr lang="ru-RU" sz="3600" dirty="0"/>
          </a:p>
          <a:p>
            <a:r>
              <a:rPr lang="ru-RU" sz="3600" dirty="0"/>
              <a:t>На основании изложенного, по мнению Минэкономразвития России, </a:t>
            </a:r>
            <a:r>
              <a:rPr lang="ru-RU" sz="3600" dirty="0">
                <a:solidFill>
                  <a:schemeClr val="accent1"/>
                </a:solidFill>
              </a:rPr>
              <a:t>проведение </a:t>
            </a:r>
            <a:r>
              <a:rPr lang="ru-RU" sz="3600" u="sng" dirty="0">
                <a:solidFill>
                  <a:schemeClr val="accent1"/>
                </a:solidFill>
              </a:rPr>
              <a:t>открытого конкурса</a:t>
            </a:r>
            <a:r>
              <a:rPr lang="ru-RU" sz="3600" dirty="0">
                <a:solidFill>
                  <a:schemeClr val="accent1"/>
                </a:solidFill>
              </a:rPr>
              <a:t> на закупку строительных работ </a:t>
            </a:r>
            <a:r>
              <a:rPr lang="ru-RU" sz="3600" b="1" u="sng" dirty="0">
                <a:solidFill>
                  <a:schemeClr val="accent1"/>
                </a:solidFill>
              </a:rPr>
              <a:t>нецелесообразно</a:t>
            </a:r>
            <a:r>
              <a:rPr lang="ru-RU" sz="36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01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788" y="300790"/>
            <a:ext cx="10018713" cy="1351548"/>
          </a:xfrm>
        </p:spPr>
        <p:txBody>
          <a:bodyPr/>
          <a:lstStyle/>
          <a:p>
            <a:r>
              <a:rPr lang="ru-RU" dirty="0" smtClean="0"/>
              <a:t>Проблемы мониторинга заключенных контрактов в сфере строительства</a:t>
            </a:r>
            <a:endParaRPr lang="ru-RU" dirty="0"/>
          </a:p>
        </p:txBody>
      </p:sp>
      <p:pic>
        <p:nvPicPr>
          <p:cNvPr id="4098" name="Рисунок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" y="201881"/>
            <a:ext cx="5999747" cy="68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747" y="223689"/>
            <a:ext cx="6192253" cy="685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659755"/>
              </p:ext>
            </p:extLst>
          </p:nvPr>
        </p:nvGraphicFramePr>
        <p:xfrm>
          <a:off x="0" y="0"/>
          <a:ext cx="12031579" cy="573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31579"/>
              </a:tblGrid>
              <a:tr h="44737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</a:rPr>
                        <a:t>Расторжение контрактов (автодороги)  в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III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</a:rPr>
                        <a:t>кварталах 2014-201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800" dirty="0" err="1" smtClean="0">
                          <a:solidFill>
                            <a:schemeClr val="tx1"/>
                          </a:solidFill>
                          <a:effectLst/>
                        </a:rPr>
                        <a:t>г.г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35068" y="2802337"/>
            <a:ext cx="121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effectLst/>
              </a:rPr>
              <a:t>2014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654716" y="2801068"/>
            <a:ext cx="121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effectLst/>
              </a:rPr>
              <a:t>2015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3365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1650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Проблемы мониторинга заключенных контрактов в </a:t>
            </a:r>
            <a:r>
              <a:rPr lang="ru-RU" b="1" dirty="0"/>
              <a:t>сфере </a:t>
            </a:r>
            <a:r>
              <a:rPr lang="ru-RU" b="1" dirty="0" smtClean="0"/>
              <a:t>строительства за </a:t>
            </a:r>
            <a:r>
              <a:rPr lang="ru-RU" b="1" dirty="0"/>
              <a:t>III кв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2015 года 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1203158" y="1716505"/>
            <a:ext cx="5290509" cy="447574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Мониторинг дорожного строительства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(пункт 1.3 ДК)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заключено </a:t>
            </a:r>
            <a:r>
              <a:rPr lang="ru-RU" sz="3600" b="1" dirty="0"/>
              <a:t>27 802 </a:t>
            </a:r>
            <a:r>
              <a:rPr lang="ru-RU" sz="3600" dirty="0"/>
              <a:t>контрактов на общую сумму </a:t>
            </a:r>
            <a:r>
              <a:rPr lang="ru-RU" sz="3600" b="1" dirty="0" smtClean="0"/>
              <a:t>750 м</a:t>
            </a:r>
            <a:r>
              <a:rPr lang="ru-RU" sz="3600" dirty="0" smtClean="0"/>
              <a:t>лрд</a:t>
            </a:r>
            <a:r>
              <a:rPr lang="ru-RU" sz="3600" dirty="0"/>
              <a:t>. </a:t>
            </a:r>
            <a:endParaRPr lang="ru-RU" sz="3600" dirty="0">
              <a:latin typeface="Cambria" panose="02040503050406030204" pitchFamily="18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493667" y="1716505"/>
            <a:ext cx="5425617" cy="447574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accent1"/>
                </a:solidFill>
                <a:latin typeface="Cambria" panose="02040503050406030204" pitchFamily="18" charset="0"/>
              </a:rPr>
              <a:t>Ежеквартальный мониторинг КС</a:t>
            </a:r>
            <a:endParaRPr lang="ru-RU" sz="3200" dirty="0">
              <a:solidFill>
                <a:schemeClr val="accent1"/>
              </a:solidFill>
              <a:latin typeface="Cambria" panose="020405030504060302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За </a:t>
            </a:r>
            <a:r>
              <a:rPr lang="en-US" sz="3200" dirty="0"/>
              <a:t>III</a:t>
            </a:r>
            <a:r>
              <a:rPr lang="ru-RU" sz="3200" dirty="0"/>
              <a:t> кв. 2015 года заключено </a:t>
            </a:r>
            <a:r>
              <a:rPr lang="ru-RU" sz="3200" dirty="0" smtClean="0"/>
              <a:t>контрактов </a:t>
            </a:r>
            <a:r>
              <a:rPr lang="ru-RU" sz="3200" dirty="0"/>
              <a:t>на </a:t>
            </a:r>
            <a:r>
              <a:rPr lang="ru-RU" sz="3200" dirty="0" smtClean="0"/>
              <a:t>выполнение </a:t>
            </a:r>
            <a:r>
              <a:rPr lang="ru-RU" sz="3200" dirty="0"/>
              <a:t>работ </a:t>
            </a:r>
            <a:r>
              <a:rPr lang="ru-RU" sz="3200" dirty="0" smtClean="0"/>
              <a:t>по </a:t>
            </a:r>
            <a:r>
              <a:rPr lang="ru-RU" sz="3200" dirty="0"/>
              <a:t>строительству </a:t>
            </a:r>
            <a:r>
              <a:rPr lang="ru-RU" sz="3200" b="1" dirty="0" smtClean="0"/>
              <a:t>автодорог</a:t>
            </a:r>
            <a:r>
              <a:rPr lang="ru-RU" sz="3200" dirty="0"/>
              <a:t>, а </a:t>
            </a:r>
            <a:r>
              <a:rPr lang="ru-RU" sz="3200" b="1" dirty="0"/>
              <a:t>также </a:t>
            </a:r>
            <a:r>
              <a:rPr lang="ru-RU" sz="3200" b="1" dirty="0" smtClean="0"/>
              <a:t>ж/д и аэродромов</a:t>
            </a:r>
            <a:r>
              <a:rPr lang="ru-RU" sz="3200" dirty="0" smtClean="0"/>
              <a:t> на </a:t>
            </a:r>
            <a:r>
              <a:rPr lang="ru-RU" sz="3600" b="1" dirty="0"/>
              <a:t>448,9</a:t>
            </a:r>
            <a:r>
              <a:rPr lang="ru-RU" sz="3200" b="1" dirty="0"/>
              <a:t> </a:t>
            </a:r>
            <a:r>
              <a:rPr lang="ru-RU" sz="3200" dirty="0" smtClean="0"/>
              <a:t> </a:t>
            </a:r>
            <a:r>
              <a:rPr lang="ru-RU" sz="3200" dirty="0"/>
              <a:t>млрд. </a:t>
            </a:r>
            <a:endParaRPr lang="ru-RU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22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398" y="172452"/>
            <a:ext cx="10018713" cy="1351548"/>
          </a:xfrm>
        </p:spPr>
        <p:txBody>
          <a:bodyPr>
            <a:normAutofit/>
          </a:bodyPr>
          <a:lstStyle/>
          <a:p>
            <a:r>
              <a:rPr lang="ru-RU" b="1" dirty="0" smtClean="0"/>
              <a:t>Выводы по результатам проведенного анализа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874" y="1411706"/>
            <a:ext cx="10411326" cy="51495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Искажение </a:t>
            </a:r>
            <a:r>
              <a:rPr lang="ru-RU" sz="3000" dirty="0"/>
              <a:t>информации о закупках строительных </a:t>
            </a:r>
            <a:r>
              <a:rPr lang="ru-RU" sz="3000" dirty="0" smtClean="0"/>
              <a:t>работ (справочник ОКПД)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Неправильный способ определения </a:t>
            </a:r>
            <a:r>
              <a:rPr lang="ru-RU" sz="3000" dirty="0" smtClean="0"/>
              <a:t>подрядчика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Использование закрытых процедур без должного    обоснования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Высокая доля закупок у единственного поставщика без предквалификационных </a:t>
            </a:r>
            <a:r>
              <a:rPr lang="ru-RU" sz="3000" dirty="0" smtClean="0"/>
              <a:t>процедур</a:t>
            </a:r>
            <a:endParaRPr lang="ru-RU" sz="3000" dirty="0" smtClean="0"/>
          </a:p>
        </p:txBody>
      </p:sp>
    </p:spTree>
    <p:extLst>
      <p:ext uri="{BB962C8B-B14F-4D97-AF65-F5344CB8AC3E}">
        <p14:creationId xmlns:p14="http://schemas.microsoft.com/office/powerpoint/2010/main" val="239990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398" y="172452"/>
            <a:ext cx="10018713" cy="135154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Результаты </a:t>
            </a:r>
            <a:r>
              <a:rPr lang="ru-RU" b="1" dirty="0" smtClean="0"/>
              <a:t>мониторинга реестра </a:t>
            </a:r>
            <a:r>
              <a:rPr lang="ru-RU" b="1" dirty="0" smtClean="0"/>
              <a:t>заключенных контрактов в сфере строительства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874" y="1411706"/>
            <a:ext cx="10411326" cy="51495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Отсутствие информации об исполнении контрактов: сроков, штрафных санкций и т.д.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Искажение информации о предмете контракта, цене и т.д.</a:t>
            </a:r>
            <a:endParaRPr lang="ru-RU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/>
              <a:t>Отсутствие полноценной картины о заключенных контрактах в сфере строительства и их исполнении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1683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84310" y="509338"/>
            <a:ext cx="10018713" cy="144780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Количество контрактов в 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2014 </a:t>
            </a:r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году*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1280610" y="1957138"/>
            <a:ext cx="5039979" cy="335280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Cambria" panose="02040503050406030204" pitchFamily="18" charset="0"/>
              </a:rPr>
              <a:t>Общее количество контрактов: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Cambria" panose="02040503050406030204" pitchFamily="18" charset="0"/>
              </a:rPr>
              <a:t> </a:t>
            </a:r>
            <a:r>
              <a:rPr lang="ru-RU" sz="3200" b="1" dirty="0">
                <a:latin typeface="Cambria" panose="02040503050406030204" pitchFamily="18" charset="0"/>
              </a:rPr>
              <a:t>2 783 100</a:t>
            </a:r>
            <a:r>
              <a:rPr lang="ru-RU" sz="3200" dirty="0">
                <a:latin typeface="Cambria" panose="02040503050406030204" pitchFamily="18" charset="0"/>
              </a:rPr>
              <a:t> на общую сумму </a:t>
            </a:r>
            <a:r>
              <a:rPr lang="ru-RU" sz="3200" b="1" dirty="0">
                <a:latin typeface="Cambria" panose="02040503050406030204" pitchFamily="18" charset="0"/>
              </a:rPr>
              <a:t>5 517, 07</a:t>
            </a:r>
            <a:r>
              <a:rPr lang="ru-RU" sz="3200" dirty="0">
                <a:latin typeface="Cambria" panose="02040503050406030204" pitchFamily="18" charset="0"/>
              </a:rPr>
              <a:t> млрд </a:t>
            </a:r>
            <a:r>
              <a:rPr lang="ru-RU" sz="3200" dirty="0" smtClean="0">
                <a:latin typeface="Cambria" panose="02040503050406030204" pitchFamily="18" charset="0"/>
              </a:rPr>
              <a:t>руб.</a:t>
            </a:r>
            <a:endParaRPr lang="ru-RU" sz="3200" dirty="0">
              <a:latin typeface="Cambria" panose="02040503050406030204" pitchFamily="18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520902" y="1957138"/>
            <a:ext cx="5425617" cy="335280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Cambria" panose="02040503050406030204" pitchFamily="18" charset="0"/>
              </a:rPr>
              <a:t>В </a:t>
            </a:r>
            <a:r>
              <a:rPr lang="ru-RU" sz="3200" dirty="0">
                <a:latin typeface="Cambria" panose="02040503050406030204" pitchFamily="18" charset="0"/>
              </a:rPr>
              <a:t>сфере </a:t>
            </a:r>
            <a:r>
              <a:rPr lang="ru-RU" sz="3200" dirty="0" smtClean="0">
                <a:latin typeface="Cambria" panose="02040503050406030204" pitchFamily="18" charset="0"/>
              </a:rPr>
              <a:t>строительства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Cambria" panose="02040503050406030204" pitchFamily="18" charset="0"/>
              </a:rPr>
              <a:t>(</a:t>
            </a:r>
            <a:r>
              <a:rPr lang="ru-RU" sz="3200" b="1" dirty="0" smtClean="0">
                <a:latin typeface="Cambria" panose="02040503050406030204" pitchFamily="18" charset="0"/>
              </a:rPr>
              <a:t>код </a:t>
            </a:r>
            <a:r>
              <a:rPr lang="ru-RU" sz="3200" b="1" dirty="0">
                <a:latin typeface="Cambria" panose="02040503050406030204" pitchFamily="18" charset="0"/>
              </a:rPr>
              <a:t>45 ОКПД</a:t>
            </a:r>
            <a:r>
              <a:rPr lang="ru-RU" sz="3200" dirty="0">
                <a:latin typeface="Cambria" panose="02040503050406030204" pitchFamily="18" charset="0"/>
              </a:rPr>
              <a:t>) </a:t>
            </a:r>
            <a:r>
              <a:rPr lang="ru-RU" sz="3200" dirty="0" smtClean="0">
                <a:latin typeface="Cambria" panose="02040503050406030204" pitchFamily="18" charset="0"/>
              </a:rPr>
              <a:t>заключено </a:t>
            </a:r>
            <a:r>
              <a:rPr lang="ru-RU" sz="3200" b="1" dirty="0" smtClean="0">
                <a:latin typeface="Cambria" panose="02040503050406030204" pitchFamily="18" charset="0"/>
              </a:rPr>
              <a:t>232 </a:t>
            </a:r>
            <a:r>
              <a:rPr lang="ru-RU" sz="3200" b="1" dirty="0">
                <a:latin typeface="Cambria" panose="02040503050406030204" pitchFamily="18" charset="0"/>
              </a:rPr>
              <a:t>784 </a:t>
            </a:r>
            <a:r>
              <a:rPr lang="ru-RU" sz="3200" dirty="0">
                <a:latin typeface="Cambria" panose="02040503050406030204" pitchFamily="18" charset="0"/>
              </a:rPr>
              <a:t>контракта </a:t>
            </a:r>
            <a:endParaRPr lang="ru-RU" sz="3200" dirty="0" smtClean="0">
              <a:latin typeface="Cambria" panose="020405030504060302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Cambria" panose="02040503050406030204" pitchFamily="18" charset="0"/>
              </a:rPr>
              <a:t>на </a:t>
            </a:r>
            <a:r>
              <a:rPr lang="ru-RU" sz="3200" dirty="0">
                <a:latin typeface="Cambria" panose="02040503050406030204" pitchFamily="18" charset="0"/>
              </a:rPr>
              <a:t>сумму </a:t>
            </a:r>
            <a:r>
              <a:rPr lang="ru-RU" sz="3200" b="1" dirty="0" smtClean="0">
                <a:latin typeface="Cambria" panose="02040503050406030204" pitchFamily="18" charset="0"/>
              </a:rPr>
              <a:t>2 </a:t>
            </a:r>
            <a:r>
              <a:rPr lang="ru-RU" sz="3200" b="1" dirty="0">
                <a:latin typeface="Cambria" panose="02040503050406030204" pitchFamily="18" charset="0"/>
              </a:rPr>
              <a:t>031,9 </a:t>
            </a:r>
            <a:r>
              <a:rPr lang="ru-RU" sz="3200" dirty="0" smtClean="0">
                <a:latin typeface="Cambria" panose="02040503050406030204" pitchFamily="18" charset="0"/>
              </a:rPr>
              <a:t>млрд</a:t>
            </a:r>
            <a:r>
              <a:rPr lang="ru-RU" sz="3200" dirty="0">
                <a:latin typeface="Cambria" panose="02040503050406030204" pitchFamily="18" charset="0"/>
              </a:rPr>
              <a:t> руб.</a:t>
            </a:r>
          </a:p>
        </p:txBody>
      </p:sp>
      <p:sp>
        <p:nvSpPr>
          <p:cNvPr id="5" name="Объект 13"/>
          <p:cNvSpPr txBox="1">
            <a:spLocks/>
          </p:cNvSpPr>
          <p:nvPr/>
        </p:nvSpPr>
        <p:spPr>
          <a:xfrm>
            <a:off x="1484309" y="5309939"/>
            <a:ext cx="10018713" cy="8422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ru-RU" sz="2800" dirty="0" smtClean="0">
                <a:latin typeface="Cambria" panose="02040503050406030204" pitchFamily="18" charset="0"/>
              </a:rPr>
              <a:t>*по данным сайта закупок и реестра заключенных контрактов</a:t>
            </a:r>
            <a:endParaRPr lang="ru-RU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74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280610" y="685800"/>
            <a:ext cx="10366791" cy="1752599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Количество контрактов за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 I-III</a:t>
            </a:r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 кв. 2015 </a:t>
            </a:r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года*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1280610" y="2438399"/>
            <a:ext cx="4991853" cy="335280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Cambria" panose="02040503050406030204" pitchFamily="18" charset="0"/>
              </a:rPr>
              <a:t>Общее количество контрактов: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Cambria" panose="02040503050406030204" pitchFamily="18" charset="0"/>
              </a:rPr>
              <a:t>2 275 292  </a:t>
            </a:r>
            <a:r>
              <a:rPr lang="ru-RU" sz="3600" dirty="0">
                <a:latin typeface="Cambria" panose="02040503050406030204" pitchFamily="18" charset="0"/>
              </a:rPr>
              <a:t>на общую сумму </a:t>
            </a:r>
            <a:r>
              <a:rPr lang="ru-RU" sz="3600" b="1" dirty="0">
                <a:latin typeface="Cambria" panose="02040503050406030204" pitchFamily="18" charset="0"/>
              </a:rPr>
              <a:t>3,4 трлн</a:t>
            </a:r>
            <a:r>
              <a:rPr lang="ru-RU" sz="3600" dirty="0" smtClean="0">
                <a:latin typeface="Cambria" panose="02040503050406030204" pitchFamily="18" charset="0"/>
              </a:rPr>
              <a:t> руб.</a:t>
            </a:r>
            <a:endParaRPr lang="ru-RU" sz="3600" dirty="0">
              <a:latin typeface="Cambria" panose="02040503050406030204" pitchFamily="18" charset="0"/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6493667" y="2438399"/>
            <a:ext cx="5425617" cy="335280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Cambria" panose="02040503050406030204" pitchFamily="18" charset="0"/>
              </a:rPr>
              <a:t>В </a:t>
            </a:r>
            <a:r>
              <a:rPr lang="ru-RU" sz="3600" dirty="0">
                <a:latin typeface="Cambria" panose="02040503050406030204" pitchFamily="18" charset="0"/>
              </a:rPr>
              <a:t>сфере </a:t>
            </a:r>
            <a:r>
              <a:rPr lang="ru-RU" sz="3600" dirty="0" smtClean="0">
                <a:latin typeface="Cambria" panose="02040503050406030204" pitchFamily="18" charset="0"/>
              </a:rPr>
              <a:t>строительства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Cambria" panose="02040503050406030204" pitchFamily="18" charset="0"/>
              </a:rPr>
              <a:t>(</a:t>
            </a:r>
            <a:r>
              <a:rPr lang="ru-RU" sz="3600" b="1" dirty="0" smtClean="0">
                <a:latin typeface="Cambria" panose="02040503050406030204" pitchFamily="18" charset="0"/>
              </a:rPr>
              <a:t>код </a:t>
            </a:r>
            <a:r>
              <a:rPr lang="ru-RU" sz="3600" b="1" dirty="0">
                <a:latin typeface="Cambria" panose="02040503050406030204" pitchFamily="18" charset="0"/>
              </a:rPr>
              <a:t>45 ОКПД</a:t>
            </a:r>
            <a:r>
              <a:rPr lang="ru-RU" sz="3600" dirty="0">
                <a:latin typeface="Cambria" panose="02040503050406030204" pitchFamily="18" charset="0"/>
              </a:rPr>
              <a:t>) </a:t>
            </a:r>
            <a:r>
              <a:rPr lang="ru-RU" sz="3600" dirty="0" smtClean="0">
                <a:latin typeface="Cambria" panose="02040503050406030204" pitchFamily="18" charset="0"/>
              </a:rPr>
              <a:t>заключено</a:t>
            </a:r>
            <a:br>
              <a:rPr lang="ru-RU" sz="3600" dirty="0" smtClean="0">
                <a:latin typeface="Cambria" panose="02040503050406030204" pitchFamily="18" charset="0"/>
              </a:rPr>
            </a:br>
            <a:r>
              <a:rPr lang="ru-RU" sz="3600" dirty="0" smtClean="0">
                <a:latin typeface="Cambria" panose="02040503050406030204" pitchFamily="18" charset="0"/>
              </a:rPr>
              <a:t> </a:t>
            </a:r>
            <a:r>
              <a:rPr lang="ru-RU" sz="3600" b="1" dirty="0">
                <a:latin typeface="Cambria" panose="02040503050406030204" pitchFamily="18" charset="0"/>
              </a:rPr>
              <a:t>135 532</a:t>
            </a:r>
            <a:r>
              <a:rPr lang="ru-RU" sz="3600" dirty="0" smtClean="0">
                <a:latin typeface="Cambria" panose="02040503050406030204" pitchFamily="18" charset="0"/>
              </a:rPr>
              <a:t>контракта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Cambria" panose="02040503050406030204" pitchFamily="18" charset="0"/>
              </a:rPr>
              <a:t>на </a:t>
            </a:r>
            <a:r>
              <a:rPr lang="ru-RU" sz="3600" dirty="0">
                <a:latin typeface="Cambria" panose="02040503050406030204" pitchFamily="18" charset="0"/>
              </a:rPr>
              <a:t>сумму </a:t>
            </a:r>
            <a:r>
              <a:rPr lang="ru-RU" sz="3600" b="1" dirty="0">
                <a:latin typeface="Cambria" panose="02040503050406030204" pitchFamily="18" charset="0"/>
              </a:rPr>
              <a:t>1 374, 6 млрд </a:t>
            </a:r>
          </a:p>
        </p:txBody>
      </p:sp>
      <p:sp>
        <p:nvSpPr>
          <p:cNvPr id="5" name="Объект 13"/>
          <p:cNvSpPr txBox="1">
            <a:spLocks/>
          </p:cNvSpPr>
          <p:nvPr/>
        </p:nvSpPr>
        <p:spPr>
          <a:xfrm>
            <a:off x="1628688" y="5662866"/>
            <a:ext cx="10018713" cy="8422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ru-RU" sz="2800" dirty="0" smtClean="0">
                <a:latin typeface="Cambria" panose="02040503050406030204" pitchFamily="18" charset="0"/>
              </a:rPr>
              <a:t>*по данным сайта закупок и реестра заключенных контрактов</a:t>
            </a:r>
            <a:endParaRPr lang="ru-RU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2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Доля контрактов по строительству в общей сумме заключенных контрактов</a:t>
            </a:r>
            <a:endParaRPr lang="ru-RU" dirty="0"/>
          </a:p>
        </p:txBody>
      </p:sp>
      <p:graphicFrame>
        <p:nvGraphicFramePr>
          <p:cNvPr id="22" name="Объект 21" descr="Доля контрактов&#10;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21596003"/>
              </p:ext>
            </p:extLst>
          </p:nvPr>
        </p:nvGraphicFramePr>
        <p:xfrm>
          <a:off x="1484313" y="2667000"/>
          <a:ext cx="4894262" cy="3637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4456279" y="3825280"/>
            <a:ext cx="1283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35 %</a:t>
            </a:r>
          </a:p>
        </p:txBody>
      </p:sp>
      <p:graphicFrame>
        <p:nvGraphicFramePr>
          <p:cNvPr id="29" name="Объект 21" descr="Доля контрактов&#10;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87410484"/>
              </p:ext>
            </p:extLst>
          </p:nvPr>
        </p:nvGraphicFramePr>
        <p:xfrm>
          <a:off x="6607175" y="2667000"/>
          <a:ext cx="4895850" cy="3637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38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24837" y="300789"/>
            <a:ext cx="10018711" cy="147988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Статистика заключенных государственных и муниципальных контрактов в сфере строительства (по коду 45 ОКДП) в 2014 – 1-3 кв. 2015 годах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692582"/>
              </p:ext>
            </p:extLst>
          </p:nvPr>
        </p:nvGraphicFramePr>
        <p:xfrm>
          <a:off x="-1" y="2"/>
          <a:ext cx="12192001" cy="6922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4854"/>
                <a:gridCol w="997821"/>
                <a:gridCol w="1128252"/>
                <a:gridCol w="1042565"/>
                <a:gridCol w="1159369"/>
                <a:gridCol w="1584003"/>
                <a:gridCol w="1652337"/>
                <a:gridCol w="2065620"/>
                <a:gridCol w="1287180"/>
              </a:tblGrid>
              <a:tr h="539448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Сумма контракта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Контракты до 60 млн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Контракты свыше 60 млн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Итого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71826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до 3 млн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от 3 до 10 млн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от 10 до 60 млн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От 60 до 500 млн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От 500 до</a:t>
                      </a:r>
                      <a:b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1 млрд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chemeClr val="bg1"/>
                          </a:solidFill>
                          <a:effectLst/>
                        </a:rPr>
                        <a:t>Свыше 1 млрд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9357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Кол-во контрактов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198274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11372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232784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26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228686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6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(1-3) кв.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113654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12373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6932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135532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6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132959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17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Общая </a:t>
                      </a:r>
                      <a:r>
                        <a:rPr lang="ru-RU" sz="2400" dirty="0" smtClean="0">
                          <a:effectLst/>
                        </a:rPr>
                        <a:t>сумма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135,6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104,4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267,5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583,8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178,2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762, 3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2 031,9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09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507,5 млрд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1 524,4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(1-3) кв.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78,4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68,8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167,9 млрд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371,5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555,7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1 374, 6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64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315,24 млрд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1 059,36 млрд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0" marR="491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7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08121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3178"/>
                <a:gridCol w="2116738"/>
                <a:gridCol w="2326105"/>
                <a:gridCol w="2662990"/>
                <a:gridCol w="2662989"/>
              </a:tblGrid>
              <a:tr h="12349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Процедура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заключенных контрактов (% от общего количества контрактов)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Сумма заключенных контрактов (% от общей суммы контрактов)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  <a:tr h="8836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Электронный аукцион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180 371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(77,48%)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107 102 (79,02%)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1 039, 6 млрд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(51,16%)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569, 7 млрд (41%)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  <a:tr h="8590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Открытый конкурс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1733 (0,74%)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1264 (0,93%)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527,3 млрд (25,95%)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315, 4 млрд (23%)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  <a:tr h="7757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Конкурс </a:t>
                      </a:r>
                      <a:r>
                        <a:rPr lang="ru-RU" sz="2400" dirty="0" smtClean="0">
                          <a:effectLst/>
                        </a:rPr>
                        <a:t>с ОУ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 (0,12%)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 (0,26%)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200,1 млрд (9,85%)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152, 1 млрд (11%)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  <a:tr h="769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Запрос предложений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1320 (0,57%)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 (0,33%)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 млрд (0,98%)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 1 млрд (1%)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  <a:tr h="769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Запрос котировок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33695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(14,47%)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19 410 (14,32%)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 млрд (0,38%)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 млрд (0,28%)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  <a:tr h="1154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Закупка у единственного поставщика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15 136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(6,50%)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6 835 (5,04%)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234,5 млрд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(11,54%)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318,8 млрд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(23%)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90" marR="4109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11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393157"/>
              </p:ext>
            </p:extLst>
          </p:nvPr>
        </p:nvGraphicFramePr>
        <p:xfrm>
          <a:off x="-2" y="1"/>
          <a:ext cx="12192001" cy="6973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5707"/>
                <a:gridCol w="2395707"/>
                <a:gridCol w="2503208"/>
                <a:gridCol w="2503208"/>
                <a:gridCol w="2394171"/>
              </a:tblGrid>
              <a:tr h="71186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Процедура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расторгнутых контрактов 2014 года (% от общего количества контрактов)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расторгнутых контрактов 2015 года (% от общей суммы контрактов)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82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заключенные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расторгнутые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заключенные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расторгнутые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668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аукцион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180 371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13 952 (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107 102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3905 (4%)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904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конкурс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1733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(6%)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1264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(2%)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848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с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(6%)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(2%)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895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Запрос предложений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1320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(7%)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(3%)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538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Запрос котировок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33 695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1272 (4%)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19 410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653 (3%)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975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Закупка у единственного поставщика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15136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 (6%)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6 835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 (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501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232 784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16 372 (7%)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135 532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4935 (4%)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543" marR="46543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8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788" y="300790"/>
            <a:ext cx="10018713" cy="1351548"/>
          </a:xfrm>
        </p:spPr>
        <p:txBody>
          <a:bodyPr/>
          <a:lstStyle/>
          <a:p>
            <a:r>
              <a:rPr lang="ru-RU" dirty="0" smtClean="0"/>
              <a:t>Мониторинг </a:t>
            </a:r>
            <a:r>
              <a:rPr lang="ru-RU" dirty="0" smtClean="0"/>
              <a:t>заключенных контрактов в сфере строительства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52338"/>
            <a:ext cx="10018713" cy="46842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Около </a:t>
            </a:r>
            <a:r>
              <a:rPr lang="ru-RU" sz="2800" b="1" dirty="0"/>
              <a:t>85 %</a:t>
            </a:r>
            <a:r>
              <a:rPr lang="ru-RU" sz="2800" dirty="0"/>
              <a:t> контрактов в сфере строительства </a:t>
            </a:r>
            <a:r>
              <a:rPr lang="ru-RU" sz="2800" dirty="0" smtClean="0"/>
              <a:t>заключаются </a:t>
            </a:r>
            <a:r>
              <a:rPr lang="ru-RU" sz="2800" dirty="0"/>
              <a:t>на сумму, не превышающую </a:t>
            </a:r>
            <a:r>
              <a:rPr lang="ru-RU" sz="2800" b="1" dirty="0"/>
              <a:t>3 млн рублей</a:t>
            </a:r>
            <a:r>
              <a:rPr lang="ru-RU" sz="2800" dirty="0"/>
              <a:t>, и составляют примерно </a:t>
            </a:r>
            <a:r>
              <a:rPr lang="ru-RU" sz="2800" b="1" dirty="0"/>
              <a:t>6,5 % от суммы</a:t>
            </a:r>
            <a:r>
              <a:rPr lang="ru-RU" sz="2800" dirty="0"/>
              <a:t> контрактов на </a:t>
            </a:r>
            <a:r>
              <a:rPr lang="ru-RU" sz="2800" dirty="0" smtClean="0"/>
              <a:t>строительство</a:t>
            </a:r>
            <a:endParaRPr lang="ru-R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/>
              <a:t>Контракты </a:t>
            </a:r>
            <a:r>
              <a:rPr lang="ru-RU" sz="2800" dirty="0" smtClean="0"/>
              <a:t>свыше </a:t>
            </a:r>
            <a:r>
              <a:rPr lang="ru-RU" sz="2800" b="1" dirty="0" smtClean="0"/>
              <a:t>60 млн</a:t>
            </a:r>
            <a:r>
              <a:rPr lang="ru-RU" sz="2800" dirty="0" smtClean="0"/>
              <a:t> составляют </a:t>
            </a:r>
            <a:r>
              <a:rPr lang="ru-RU" sz="2800" dirty="0" smtClean="0"/>
              <a:t>менее </a:t>
            </a:r>
            <a:r>
              <a:rPr lang="ru-RU" sz="2800" b="1" dirty="0" smtClean="0"/>
              <a:t>2%</a:t>
            </a:r>
            <a:r>
              <a:rPr lang="ru-RU" sz="2800" dirty="0" smtClean="0"/>
              <a:t> от общего количества контрактов </a:t>
            </a:r>
            <a:r>
              <a:rPr lang="ru-RU" sz="2800" dirty="0" smtClean="0"/>
              <a:t>и </a:t>
            </a:r>
            <a:r>
              <a:rPr lang="ru-RU" sz="2800" dirty="0" smtClean="0"/>
              <a:t>примерно </a:t>
            </a:r>
            <a:r>
              <a:rPr lang="ru-RU" sz="2800" b="1" dirty="0"/>
              <a:t>75%</a:t>
            </a:r>
            <a:r>
              <a:rPr lang="ru-RU" sz="2800" dirty="0"/>
              <a:t> от стоимости всех строительных </a:t>
            </a:r>
            <a:r>
              <a:rPr lang="ru-RU" sz="2800" dirty="0" smtClean="0"/>
              <a:t>контрактов: </a:t>
            </a:r>
            <a:r>
              <a:rPr lang="ru-RU" sz="2800" dirty="0" smtClean="0"/>
              <a:t>возможная планка для расширения предквалификационных процедур.</a:t>
            </a:r>
          </a:p>
        </p:txBody>
      </p:sp>
    </p:spTree>
    <p:extLst>
      <p:ext uri="{BB962C8B-B14F-4D97-AF65-F5344CB8AC3E}">
        <p14:creationId xmlns:p14="http://schemas.microsoft.com/office/powerpoint/2010/main" val="176831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16505"/>
          </a:xfrm>
        </p:spPr>
        <p:txBody>
          <a:bodyPr/>
          <a:lstStyle/>
          <a:p>
            <a:r>
              <a:rPr lang="ru-RU" b="1" dirty="0" smtClean="0"/>
              <a:t>Мониторинг </a:t>
            </a:r>
            <a:r>
              <a:rPr lang="ru-RU" b="1" dirty="0"/>
              <a:t>заключенных контрактов в сфере </a:t>
            </a:r>
            <a:r>
              <a:rPr lang="ru-RU" b="1" dirty="0" smtClean="0"/>
              <a:t>строительства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>
          <a:xfrm>
            <a:off x="1668379" y="1716505"/>
            <a:ext cx="10250905" cy="484471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>
                <a:latin typeface="Cambria" panose="02040503050406030204" pitchFamily="18" charset="0"/>
              </a:rPr>
              <a:t>Минэкономразвития России: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3200" dirty="0" smtClean="0">
                <a:latin typeface="Cambria" panose="02040503050406030204" pitchFamily="18" charset="0"/>
              </a:rPr>
              <a:t>Ежеквартальный мониторинг практики реализации контрактной системы (ст. 96 Федерального закона № 44-ФЗ)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3200" dirty="0">
                <a:latin typeface="Cambria" panose="02040503050406030204" pitchFamily="18" charset="0"/>
              </a:rPr>
              <a:t>Мониторинг закупок в сфере дорожного строительства ( пункт 1.3 плана мероприятий «дорожной карты» по повышению эффективности </a:t>
            </a:r>
            <a:r>
              <a:rPr lang="ru-RU" sz="3200" dirty="0" smtClean="0">
                <a:latin typeface="Cambria" panose="02040503050406030204" pitchFamily="18" charset="0"/>
              </a:rPr>
              <a:t>расходов на </a:t>
            </a:r>
            <a:r>
              <a:rPr lang="ru-RU" sz="3200" dirty="0">
                <a:latin typeface="Cambria" panose="02040503050406030204" pitchFamily="18" charset="0"/>
              </a:rPr>
              <a:t>развитие автомобильных дорог общего </a:t>
            </a:r>
            <a:r>
              <a:rPr lang="ru-RU" sz="3200" dirty="0" smtClean="0">
                <a:latin typeface="Cambria" panose="02040503050406030204" pitchFamily="18" charset="0"/>
              </a:rPr>
              <a:t>пользования)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2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1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180</TotalTime>
  <Words>914</Words>
  <Application>Microsoft Office PowerPoint</Application>
  <PresentationFormat>Широкоэкранный</PresentationFormat>
  <Paragraphs>196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Corbel</vt:lpstr>
      <vt:lpstr>Times New Roman</vt:lpstr>
      <vt:lpstr>Wingdings</vt:lpstr>
      <vt:lpstr>Параллакс</vt:lpstr>
      <vt:lpstr>Анализ заключенных государственных и муниципальных контрактов в сфере строительства</vt:lpstr>
      <vt:lpstr>Количество контрактов в 2014 году*</vt:lpstr>
      <vt:lpstr>Количество контрактов за I-III кв. 2015 года*</vt:lpstr>
      <vt:lpstr>Доля контрактов по строительству в общей сумме заключенных контрактов</vt:lpstr>
      <vt:lpstr>Статистика заключенных государственных и муниципальных контрактов в сфере строительства (по коду 45 ОКДП) в 2014 – 1-3 кв. 2015 годах</vt:lpstr>
      <vt:lpstr>Презентация PowerPoint</vt:lpstr>
      <vt:lpstr>Презентация PowerPoint</vt:lpstr>
      <vt:lpstr>Мониторинг заключенных контрактов в сфере строительства</vt:lpstr>
      <vt:lpstr>Мониторинг заключенных контрактов в сфере строительства</vt:lpstr>
      <vt:lpstr>Проблемы мониторинга заключенных контрактов в сфере строительства</vt:lpstr>
      <vt:lpstr>Неучтенные факторы</vt:lpstr>
      <vt:lpstr>Вывод Минэкономразвития</vt:lpstr>
      <vt:lpstr>Проблемы мониторинга заключенных контрактов в сфере строительства</vt:lpstr>
      <vt:lpstr>Проблемы мониторинга заключенных контрактов в сфере строительства за III кв.  2015 года </vt:lpstr>
      <vt:lpstr>Выводы по результатам проведенного анализа</vt:lpstr>
      <vt:lpstr>Результаты мониторинга реестра заключенных контрактов в сфере строительства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заключенных государственных и муниципальных контрактов в сфере строительства</dc:title>
  <dc:creator>Забелин Антон Викторович</dc:creator>
  <cp:lastModifiedBy>Забелин Антон Викторович</cp:lastModifiedBy>
  <cp:revision>20</cp:revision>
  <dcterms:created xsi:type="dcterms:W3CDTF">2015-12-07T15:35:21Z</dcterms:created>
  <dcterms:modified xsi:type="dcterms:W3CDTF">2015-12-08T07:58:09Z</dcterms:modified>
</cp:coreProperties>
</file>